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itchFamily="34" charset="-122"/>
                <a:ea typeface="微软雅黑" pitchFamily="34" charset="-122"/>
                <a:cs typeface="微软雅黑" panose="020B0503020204020204" pitchFamily="34" charset="-122"/>
              </a:rPr>
              <a:t>4</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can we put in the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Who likes music best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Where do people play music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Why is music so important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How do people make music</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2725688" y="956345"/>
            <a:ext cx="3876543" cy="573412"/>
          </a:xfrm>
          <a:prstGeom prst="rect">
            <a:avLst/>
          </a:prstGeom>
        </p:spPr>
      </p:pic>
      <p:sp>
        <p:nvSpPr>
          <p:cNvPr id="4" name="矩形 3"/>
          <p:cNvSpPr/>
          <p:nvPr/>
        </p:nvSpPr>
        <p:spPr>
          <a:xfrm>
            <a:off x="1092746" y="918245"/>
            <a:ext cx="518091" cy="646331"/>
          </a:xfrm>
          <a:prstGeom prst="rect">
            <a:avLst/>
          </a:prstGeom>
        </p:spPr>
        <p:txBody>
          <a:bodyPr wrap="none">
            <a:spAutoFit/>
          </a:bodyPr>
          <a:lstStyle/>
          <a:p>
            <a:r>
              <a:rPr lang="en-US" altLang="zh-CN" sz="3600" smtClean="0"/>
              <a:t>C</a:t>
            </a:r>
            <a:endParaRPr lang="zh-CN" altLang="en-US"/>
          </a:p>
        </p:txBody>
      </p:sp>
    </p:spTree>
    <p:extLst>
      <p:ext uri="{BB962C8B-B14F-4D97-AF65-F5344CB8AC3E}">
        <p14:creationId xmlns:p14="http://schemas.microsoft.com/office/powerpoint/2010/main" val="1498123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句子还原题。通读第二段可知，本段主要讨论了音乐在节日中的重要性，以及音乐与节日之间的紧密联系。空白处的句子需要能够引出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音乐在节日中具有特殊意义</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这一主题。</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“Why is music so important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为什么音乐如此重要？</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95715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8735"/>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benefits does music have according to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Music brings good luck on New Year’s Day.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Music carries people to places in the world.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Music helps people understand more languages.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Music helps people remember and learn better</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09998" y="935497"/>
            <a:ext cx="518091" cy="646331"/>
          </a:xfrm>
          <a:prstGeom prst="rect">
            <a:avLst/>
          </a:prstGeom>
        </p:spPr>
        <p:txBody>
          <a:bodyPr wrap="none">
            <a:spAutoFit/>
          </a:bodyPr>
          <a:lstStyle/>
          <a:p>
            <a:r>
              <a:rPr lang="en-US" altLang="zh-CN" sz="3600" smtClean="0"/>
              <a:t>D</a:t>
            </a:r>
            <a:endParaRPr lang="zh-CN" altLang="en-US"/>
          </a:p>
        </p:txBody>
      </p:sp>
    </p:spTree>
    <p:extLst>
      <p:ext uri="{BB962C8B-B14F-4D97-AF65-F5344CB8AC3E}">
        <p14:creationId xmlns:p14="http://schemas.microsoft.com/office/powerpoint/2010/main" val="310066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 can also remember and learn better by listening to music.”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可知，音乐帮助人们更好地记忆和学习。故选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23841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best shows the structure of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300000"/>
              </a:lnSpc>
              <a:spcAft>
                <a:spcPts val="0"/>
              </a:spcAft>
              <a:tabLst>
                <a:tab pos="3321050" algn="l"/>
                <a:tab pos="5645150" algn="l"/>
                <a:tab pos="98615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720355" y="946820"/>
            <a:ext cx="4608512" cy="587095"/>
          </a:xfrm>
          <a:prstGeom prst="rect">
            <a:avLst/>
          </a:prstGeom>
        </p:spPr>
      </p:pic>
      <p:pic>
        <p:nvPicPr>
          <p:cNvPr id="4" name="fb7.jpg" descr="id:2147501194;FounderCES"/>
          <p:cNvPicPr/>
          <p:nvPr/>
        </p:nvPicPr>
        <p:blipFill>
          <a:blip r:embed="rId3"/>
          <a:stretch>
            <a:fillRect/>
          </a:stretch>
        </p:blipFill>
        <p:spPr>
          <a:xfrm>
            <a:off x="1058148" y="2877796"/>
            <a:ext cx="2156738" cy="1199276"/>
          </a:xfrm>
          <a:prstGeom prst="rect">
            <a:avLst/>
          </a:prstGeom>
        </p:spPr>
      </p:pic>
      <p:pic>
        <p:nvPicPr>
          <p:cNvPr id="5" name="fb8.jpg" descr="id:2147501201;FounderCES"/>
          <p:cNvPicPr/>
          <p:nvPr/>
        </p:nvPicPr>
        <p:blipFill>
          <a:blip r:embed="rId4"/>
          <a:stretch>
            <a:fillRect/>
          </a:stretch>
        </p:blipFill>
        <p:spPr>
          <a:xfrm>
            <a:off x="4222998" y="2492896"/>
            <a:ext cx="1440160" cy="1892303"/>
          </a:xfrm>
          <a:prstGeom prst="rect">
            <a:avLst/>
          </a:prstGeom>
        </p:spPr>
      </p:pic>
      <p:pic>
        <p:nvPicPr>
          <p:cNvPr id="6" name="fb9.jpg" descr="id:2147501208;FounderCES"/>
          <p:cNvPicPr/>
          <p:nvPr/>
        </p:nvPicPr>
        <p:blipFill>
          <a:blip r:embed="rId5"/>
          <a:stretch>
            <a:fillRect/>
          </a:stretch>
        </p:blipFill>
        <p:spPr>
          <a:xfrm>
            <a:off x="6746382" y="2636912"/>
            <a:ext cx="1435823" cy="1944216"/>
          </a:xfrm>
          <a:prstGeom prst="rect">
            <a:avLst/>
          </a:prstGeom>
        </p:spPr>
      </p:pic>
      <p:pic>
        <p:nvPicPr>
          <p:cNvPr id="7" name="fb10.jpg" descr="id:2147501215;FounderCES"/>
          <p:cNvPicPr/>
          <p:nvPr/>
        </p:nvPicPr>
        <p:blipFill>
          <a:blip r:embed="rId6"/>
          <a:stretch>
            <a:fillRect/>
          </a:stretch>
        </p:blipFill>
        <p:spPr>
          <a:xfrm>
            <a:off x="9623598" y="2536926"/>
            <a:ext cx="1510728" cy="1939719"/>
          </a:xfrm>
          <a:prstGeom prst="rect">
            <a:avLst/>
          </a:prstGeom>
        </p:spPr>
      </p:pic>
      <p:sp>
        <p:nvSpPr>
          <p:cNvPr id="8" name="矩形 7"/>
          <p:cNvSpPr/>
          <p:nvPr/>
        </p:nvSpPr>
        <p:spPr>
          <a:xfrm>
            <a:off x="1092746" y="918245"/>
            <a:ext cx="518091" cy="646331"/>
          </a:xfrm>
          <a:prstGeom prst="rect">
            <a:avLst/>
          </a:prstGeom>
        </p:spPr>
        <p:txBody>
          <a:bodyPr wrap="none">
            <a:spAutoFit/>
          </a:bodyPr>
          <a:lstStyle/>
          <a:p>
            <a:r>
              <a:rPr lang="en-US" altLang="zh-CN" sz="3600" smtClean="0"/>
              <a:t>C</a:t>
            </a:r>
            <a:endParaRPr lang="zh-CN" altLang="en-US"/>
          </a:p>
        </p:txBody>
      </p:sp>
    </p:spTree>
    <p:extLst>
      <p:ext uri="{BB962C8B-B14F-4D97-AF65-F5344CB8AC3E}">
        <p14:creationId xmlns:p14="http://schemas.microsoft.com/office/powerpoint/2010/main" val="46164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篇章结构题。通读全文可知，第一段讲述音乐无处不在；第二段、第三段和第四段讲述音乐的好处；第五段讲述人们通过创造乐器来表达感情。选项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的结构图符合本文结构。故选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711096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50590" y="1052736"/>
            <a:ext cx="3484571" cy="1008112"/>
            <a:chOff x="838622" y="1268760"/>
            <a:chExt cx="2814042" cy="814123"/>
          </a:xfrm>
        </p:grpSpPr>
        <p:pic>
          <p:nvPicPr>
            <p:cNvPr id="5" name="图片 4"/>
            <p:cNvPicPr>
              <a:picLocks noChangeAspect="1"/>
            </p:cNvPicPr>
            <p:nvPr/>
          </p:nvPicPr>
          <p:blipFill>
            <a:blip r:embed="rId2"/>
            <a:stretch>
              <a:fillRect/>
            </a:stretch>
          </p:blipFill>
          <p:spPr>
            <a:xfrm>
              <a:off x="838622" y="1268760"/>
              <a:ext cx="1917928" cy="694797"/>
            </a:xfrm>
            <a:prstGeom prst="rect">
              <a:avLst/>
            </a:prstGeom>
          </p:spPr>
        </p:pic>
        <p:pic>
          <p:nvPicPr>
            <p:cNvPr id="6" name="图片 5"/>
            <p:cNvPicPr>
              <a:picLocks noChangeAspect="1"/>
            </p:cNvPicPr>
            <p:nvPr/>
          </p:nvPicPr>
          <p:blipFill>
            <a:blip r:embed="rId3"/>
            <a:stretch>
              <a:fillRect/>
            </a:stretch>
          </p:blipFill>
          <p:spPr>
            <a:xfrm>
              <a:off x="2585864" y="1597108"/>
              <a:ext cx="1066800" cy="485775"/>
            </a:xfrm>
            <a:prstGeom prst="rect">
              <a:avLst/>
            </a:prstGeom>
          </p:spPr>
        </p:pic>
      </p:grpSp>
      <p:sp>
        <p:nvSpPr>
          <p:cNvPr id="3" name="内容占位符 2"/>
          <p:cNvSpPr>
            <a:spLocks noGrp="1"/>
          </p:cNvSpPr>
          <p:nvPr>
            <p:ph idx="1"/>
          </p:nvPr>
        </p:nvSpPr>
        <p:spPr>
          <a:xfrm>
            <a:off x="363141" y="1119574"/>
            <a:ext cx="11485848" cy="4524315"/>
          </a:xfrm>
        </p:spPr>
        <p:txBody>
          <a:bodyPr/>
          <a:lstStyle/>
          <a:p>
            <a:pPr hangingPunct="0">
              <a:spcAft>
                <a:spcPts val="0"/>
              </a:spcAft>
            </a:pPr>
            <a:r>
              <a:rPr lang="en-US" altLang="zh-CN" sz="3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3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篇章</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结构题</a:t>
            </a:r>
            <a:endParaRPr lang="zh-CN" altLang="zh-CN" sz="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第一步</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通读全文内容</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思考每段的主旨。</a:t>
            </a:r>
            <a:endParaRPr lang="zh-CN" altLang="zh-CN" sz="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第二步</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将内容相关段落拼在一起</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成为一个大段。</a:t>
            </a:r>
            <a:endParaRPr lang="zh-CN" altLang="zh-CN" sz="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第三步</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将段落大意连起来</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检查是否是一个整体。</a:t>
            </a:r>
            <a:endParaRPr lang="zh-CN" altLang="zh-CN" sz="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第四步</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对比选项之间的差异</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选出符合文章结构的</a:t>
            </a:r>
            <a:r>
              <a:rPr lang="zh-CN" altLang="zh-CN" sz="3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en-US" altLang="zh-CN" sz="3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r>
              <a:rPr lang="zh-CN" altLang="zh-CN" sz="3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sz="3500"/>
          </a:p>
        </p:txBody>
      </p:sp>
    </p:spTree>
    <p:extLst>
      <p:ext uri="{BB962C8B-B14F-4D97-AF65-F5344CB8AC3E}">
        <p14:creationId xmlns:p14="http://schemas.microsoft.com/office/powerpoint/2010/main" val="7585958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main idea of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history of music.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importance of music.</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ways of making music.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studies of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684649" y="960462"/>
            <a:ext cx="4579937" cy="559728"/>
          </a:xfrm>
          <a:prstGeom prst="rect">
            <a:avLst/>
          </a:prstGeom>
        </p:spPr>
      </p:pic>
      <p:sp>
        <p:nvSpPr>
          <p:cNvPr id="4" name="矩形 3"/>
          <p:cNvSpPr/>
          <p:nvPr/>
        </p:nvSpPr>
        <p:spPr>
          <a:xfrm>
            <a:off x="1092746" y="918245"/>
            <a:ext cx="492443" cy="646331"/>
          </a:xfrm>
          <a:prstGeom prst="rect">
            <a:avLst/>
          </a:prstGeom>
        </p:spPr>
        <p:txBody>
          <a:bodyPr wrap="none">
            <a:spAutoFit/>
          </a:bodyPr>
          <a:lstStyle/>
          <a:p>
            <a:r>
              <a:rPr lang="en-US" altLang="zh-CN" sz="3600" smtClean="0"/>
              <a:t>B</a:t>
            </a:r>
            <a:endParaRPr lang="zh-CN" altLang="en-US"/>
          </a:p>
        </p:txBody>
      </p:sp>
    </p:spTree>
    <p:extLst>
      <p:ext uri="{BB962C8B-B14F-4D97-AF65-F5344CB8AC3E}">
        <p14:creationId xmlns:p14="http://schemas.microsoft.com/office/powerpoint/2010/main" val="379647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主旨大意题。通读全文，尤其根据最后一段中的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 all these reasons and benefits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益处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of music, people are always trying their best to make beautiful music.”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可知，本文主要介绍了音乐的重要性。故选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12426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766614" y="925154"/>
            <a:ext cx="10657263" cy="1469600"/>
          </a:xfrm>
          <a:prstGeom prst="rect">
            <a:avLst/>
          </a:prstGeom>
        </p:spPr>
      </p:pic>
      <p:pic>
        <p:nvPicPr>
          <p:cNvPr id="5" name="图片 4"/>
          <p:cNvPicPr>
            <a:picLocks noChangeAspect="1"/>
          </p:cNvPicPr>
          <p:nvPr/>
        </p:nvPicPr>
        <p:blipFill>
          <a:blip r:embed="rId3"/>
          <a:stretch>
            <a:fillRect/>
          </a:stretch>
        </p:blipFill>
        <p:spPr>
          <a:xfrm>
            <a:off x="550590" y="2381141"/>
            <a:ext cx="3024336" cy="790377"/>
          </a:xfrm>
          <a:prstGeom prst="rect">
            <a:avLst/>
          </a:prstGeom>
        </p:spPr>
      </p:pic>
      <p:sp>
        <p:nvSpPr>
          <p:cNvPr id="6" name="内容占位符 1"/>
          <p:cNvSpPr>
            <a:spLocks noGrp="1"/>
          </p:cNvSpPr>
          <p:nvPr>
            <p:ph idx="1"/>
          </p:nvPr>
        </p:nvSpPr>
        <p:spPr>
          <a:xfrm>
            <a:off x="360854" y="2322746"/>
            <a:ext cx="11485848" cy="1754326"/>
          </a:xfrm>
        </p:spPr>
        <p:txBody>
          <a:bodyPr/>
          <a:lstStyle/>
          <a:p>
            <a:pP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介绍了音乐对于人们的重要性</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1736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08720"/>
            <a:ext cx="11485848" cy="4660187"/>
          </a:xfrm>
        </p:spPr>
        <p:txBody>
          <a:bodyPr/>
          <a:lstStyle/>
          <a:p>
            <a:pPr indent="715963" hangingPunct="0">
              <a:lnSpc>
                <a:spcPct val="14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Sounds are all around us, but is bird singing or car honking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鸣喇叭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music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what is music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Sometimes sounds are put together in specific ways to show feelings and tell stories. We call such sounds music. Nowadays, music has become a part of people’s lives, no matter where they are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20422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7739"/>
          </a:xfrm>
        </p:spPr>
        <p:txBody>
          <a:bodyPr/>
          <a:lstStyle/>
          <a:p>
            <a:pPr indent="715963" hangingPunct="0">
              <a:spcAft>
                <a:spcPts val="0"/>
              </a:spcAf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carries special meanings on festivals. In fact, traditional festivals always get along with a certain kind of music. For example, when you think of the Chinese New Year, what brings to your mind is the happy songs about good luck and a new beginning.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775613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 brings people closer together. Today, people all over the world can set aside their differences and sing and dance together in peace in a concert. Maybe they don’t really understand different languages, but they can still enjoy the music together.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19457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674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 is good for the human body. Studies show that when you listen to music, your brain sends things to make you feel happy and relaxed, and help you sleep better. You can also remember and learn better by listening to music</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1580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7739"/>
          </a:xfrm>
        </p:spPr>
        <p:txBody>
          <a:bodyPr/>
          <a:lstStyle/>
          <a:p>
            <a:pPr indent="715963"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these reasons and benefits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益处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music, people are always trying their best to make beautiful music. So people have made many kinds of instruments. From guitars in the street to violins in concerts, instruments are everywhere to help people express themselves.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49070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does the writer begin the topic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telling stories.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showing pictures.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By listing numbers.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asking questions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582535" y="926871"/>
            <a:ext cx="4347889" cy="585156"/>
          </a:xfrm>
          <a:prstGeom prst="rect">
            <a:avLst/>
          </a:prstGeom>
        </p:spPr>
      </p:pic>
      <p:sp>
        <p:nvSpPr>
          <p:cNvPr id="4" name="矩形 3"/>
          <p:cNvSpPr/>
          <p:nvPr/>
        </p:nvSpPr>
        <p:spPr>
          <a:xfrm>
            <a:off x="1109998" y="926871"/>
            <a:ext cx="518091" cy="646331"/>
          </a:xfrm>
          <a:prstGeom prst="rect">
            <a:avLst/>
          </a:prstGeom>
        </p:spPr>
        <p:txBody>
          <a:bodyPr wrap="none">
            <a:spAutoFit/>
          </a:bodyPr>
          <a:lstStyle/>
          <a:p>
            <a:r>
              <a:rPr lang="en-US" altLang="zh-CN" sz="3600" smtClean="0"/>
              <a:t>D</a:t>
            </a:r>
            <a:endParaRPr lang="zh-CN" altLang="en-US"/>
          </a:p>
        </p:txBody>
      </p:sp>
    </p:spTree>
    <p:extLst>
      <p:ext uri="{BB962C8B-B14F-4D97-AF65-F5344CB8AC3E}">
        <p14:creationId xmlns:p14="http://schemas.microsoft.com/office/powerpoint/2010/main" val="3649295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写作手法题。根据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“Sounds are all around us, but is bird singing or car honking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鸣喇叭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music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what is music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可知，作者是以提问的方式来引出本文话题的。故选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4661453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579</Words>
  <Application>Microsoft Office PowerPoint</Application>
  <PresentationFormat>自定义</PresentationFormat>
  <Paragraphs>44</Paragraphs>
  <Slides>18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2025-09-13T08:52:39Z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